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9" r:id="rId5"/>
    <p:sldId id="258" r:id="rId6"/>
    <p:sldId id="260" r:id="rId7"/>
    <p:sldId id="262" r:id="rId8"/>
    <p:sldId id="261" r:id="rId9"/>
    <p:sldId id="267" r:id="rId10"/>
    <p:sldId id="264" r:id="rId11"/>
    <p:sldId id="265" r:id="rId1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1AA6"/>
    <a:srgbClr val="75EF31"/>
    <a:srgbClr val="FC9204"/>
    <a:srgbClr val="FC8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46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633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9890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5521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7298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2170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636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0037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392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91615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503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340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DC322-73A0-4D2B-AADE-94176B338160}" type="datetimeFigureOut">
              <a:rPr lang="tr-TR" smtClean="0"/>
              <a:t>14.06.2020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5F954-7FAE-4D85-868F-DF9475CCD57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913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3"/>
          <p:cNvPicPr>
            <a:picLocks/>
          </p:cNvPicPr>
          <p:nvPr/>
        </p:nvPicPr>
        <p:blipFill rotWithShape="1">
          <a:blip r:embed="rId2"/>
          <a:srcRect b="14428"/>
          <a:stretch/>
        </p:blipFill>
        <p:spPr bwMode="auto">
          <a:xfrm>
            <a:off x="3221361" y="203200"/>
            <a:ext cx="6079651" cy="2651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9168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VERİ TABANI ER DİYAGRAMI</a:t>
            </a:r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İçerik Yer Tutucusu 3"/>
          <p:cNvPicPr>
            <a:picLocks noGrp="1"/>
          </p:cNvPicPr>
          <p:nvPr>
            <p:ph idx="1"/>
          </p:nvPr>
        </p:nvPicPr>
        <p:blipFill rotWithShape="1">
          <a:blip r:embed="rId2"/>
          <a:srcRect t="913" r="11857" b="7270"/>
          <a:stretch/>
        </p:blipFill>
        <p:spPr bwMode="auto">
          <a:xfrm>
            <a:off x="2669864" y="1520826"/>
            <a:ext cx="6852272" cy="4741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7464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tin kutusu 4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7527636" y="4283219"/>
            <a:ext cx="4297218" cy="2159145"/>
          </a:xfrm>
        </p:spPr>
        <p:txBody>
          <a:bodyPr/>
          <a:lstStyle/>
          <a:p>
            <a:pPr marL="0" indent="0">
              <a:buNone/>
            </a:pPr>
            <a:r>
              <a:rPr lang="tr-T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Hazırlayan </a:t>
            </a:r>
          </a:p>
          <a:p>
            <a:pPr marL="0" indent="0">
              <a:buNone/>
            </a:pPr>
            <a:r>
              <a:rPr lang="tr-T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MÜBERRA DURUPINAR</a:t>
            </a:r>
          </a:p>
          <a:p>
            <a:pPr marL="0" indent="0">
              <a:buNone/>
            </a:pPr>
            <a:r>
              <a:rPr lang="tr-T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171816017</a:t>
            </a:r>
          </a:p>
          <a:p>
            <a:pPr marL="0" indent="0">
              <a:buNone/>
            </a:pPr>
            <a:r>
              <a:rPr lang="tr-T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GRUP-17</a:t>
            </a:r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47" y="129309"/>
            <a:ext cx="53390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5800436" y="655276"/>
            <a:ext cx="4867564" cy="5547447"/>
          </a:xfrm>
        </p:spPr>
        <p:txBody>
          <a:bodyPr>
            <a:normAutofit/>
          </a:bodyPr>
          <a:lstStyle/>
          <a:p>
            <a:r>
              <a:rPr lang="tr-T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 TANIMI</a:t>
            </a:r>
          </a:p>
          <a:p>
            <a:r>
              <a:rPr lang="tr-T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Bugün </a:t>
            </a:r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kilo problemi yaşayan birçok kişi online diyetin nimetlerinden faydalanmaktadır. Online diyet hizmeti veren bir diyetisyenle sağlıklı bir şekilde hedeflediği kiloya ulaşabilmektedir.</a:t>
            </a:r>
          </a:p>
          <a:p>
            <a:r>
              <a:rPr lang="tr-T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 projede beslenme ve diyetetik uzmanlarının bilgisiyle, insanlara yardımcı olabileceği bir konuda web tabanlı bir uygulama tasarlanmıştır. Online bir diyet platformu oluşturarak online diyet hizmeti vermesi hedeflenmektedir.</a:t>
            </a:r>
          </a:p>
          <a:p>
            <a:endParaRPr lang="tr-T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80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153516" y="210056"/>
            <a:ext cx="5884968" cy="1325563"/>
          </a:xfrm>
        </p:spPr>
        <p:txBody>
          <a:bodyPr/>
          <a:lstStyle/>
          <a:p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 Tasarımı Ve İşlevleri</a:t>
            </a:r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İçerik Yer Tutucusu 3"/>
          <p:cNvPicPr>
            <a:picLocks noGrp="1"/>
          </p:cNvPicPr>
          <p:nvPr>
            <p:ph idx="1"/>
          </p:nvPr>
        </p:nvPicPr>
        <p:blipFill rotWithShape="1">
          <a:blip r:embed="rId2"/>
          <a:srcRect t="8821" r="42024"/>
          <a:stretch/>
        </p:blipFill>
        <p:spPr>
          <a:xfrm>
            <a:off x="855427" y="1921165"/>
            <a:ext cx="4865799" cy="388850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İçerik Yer Tutucusu 3"/>
          <p:cNvPicPr>
            <a:picLocks/>
          </p:cNvPicPr>
          <p:nvPr/>
        </p:nvPicPr>
        <p:blipFill rotWithShape="1">
          <a:blip r:embed="rId3"/>
          <a:srcRect t="8808" r="44879" b="5468"/>
          <a:stretch/>
        </p:blipFill>
        <p:spPr bwMode="auto">
          <a:xfrm>
            <a:off x="6576653" y="1921164"/>
            <a:ext cx="4618678" cy="3888510"/>
          </a:xfrm>
          <a:prstGeom prst="rect">
            <a:avLst/>
          </a:prstGeom>
          <a:ln w="571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33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kutusu 8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4" name="İçerik Yer Tutucusu 3"/>
          <p:cNvPicPr>
            <a:picLocks noGrp="1"/>
          </p:cNvPicPr>
          <p:nvPr>
            <p:ph idx="1"/>
          </p:nvPr>
        </p:nvPicPr>
        <p:blipFill rotWithShape="1">
          <a:blip r:embed="rId2"/>
          <a:srcRect b="14428"/>
          <a:stretch/>
        </p:blipFill>
        <p:spPr bwMode="auto">
          <a:xfrm>
            <a:off x="3221361" y="203200"/>
            <a:ext cx="6079651" cy="26510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4"/>
          <p:cNvPicPr/>
          <p:nvPr/>
        </p:nvPicPr>
        <p:blipFill rotWithShape="1">
          <a:blip r:embed="rId3"/>
          <a:srcRect t="13647" b="18859"/>
          <a:stretch/>
        </p:blipFill>
        <p:spPr bwMode="auto">
          <a:xfrm>
            <a:off x="3221362" y="2869567"/>
            <a:ext cx="6079651" cy="20874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Resim 5"/>
          <p:cNvPicPr/>
          <p:nvPr/>
        </p:nvPicPr>
        <p:blipFill rotWithShape="1">
          <a:blip r:embed="rId4"/>
          <a:srcRect t="52843"/>
          <a:stretch/>
        </p:blipFill>
        <p:spPr bwMode="auto">
          <a:xfrm>
            <a:off x="3221363" y="4972309"/>
            <a:ext cx="6079651" cy="16640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349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kutusu 8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6" name="İçerik Yer Tutucusu 5"/>
          <p:cNvPicPr>
            <a:picLocks noGrp="1"/>
          </p:cNvPicPr>
          <p:nvPr>
            <p:ph idx="1"/>
          </p:nvPr>
        </p:nvPicPr>
        <p:blipFill rotWithShape="1">
          <a:blip r:embed="rId2"/>
          <a:srcRect t="12353" r="794" b="29339"/>
          <a:stretch/>
        </p:blipFill>
        <p:spPr bwMode="auto">
          <a:xfrm>
            <a:off x="2863273" y="3027536"/>
            <a:ext cx="6465454" cy="24773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Resim 6"/>
          <p:cNvPicPr/>
          <p:nvPr/>
        </p:nvPicPr>
        <p:blipFill rotWithShape="1">
          <a:blip r:embed="rId3"/>
          <a:srcRect r="1455" b="9434"/>
          <a:stretch/>
        </p:blipFill>
        <p:spPr bwMode="auto">
          <a:xfrm>
            <a:off x="2863273" y="0"/>
            <a:ext cx="6465454" cy="30275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4"/>
          <p:cNvPicPr/>
          <p:nvPr/>
        </p:nvPicPr>
        <p:blipFill rotWithShape="1">
          <a:blip r:embed="rId4"/>
          <a:srcRect t="52843"/>
          <a:stretch/>
        </p:blipFill>
        <p:spPr bwMode="auto">
          <a:xfrm>
            <a:off x="2863273" y="5038536"/>
            <a:ext cx="6465454" cy="1537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821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tin kutusu 8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6" name="İçerik Yer Tutucusu 5"/>
          <p:cNvPicPr>
            <a:picLocks noGrp="1"/>
          </p:cNvPicPr>
          <p:nvPr>
            <p:ph idx="1"/>
          </p:nvPr>
        </p:nvPicPr>
        <p:blipFill rotWithShape="1">
          <a:blip r:embed="rId2"/>
          <a:srcRect l="20876" t="8785" r="22240" b="13396"/>
          <a:stretch/>
        </p:blipFill>
        <p:spPr bwMode="auto">
          <a:xfrm>
            <a:off x="3791527" y="600364"/>
            <a:ext cx="4608946" cy="35467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Resim 6"/>
          <p:cNvPicPr/>
          <p:nvPr/>
        </p:nvPicPr>
        <p:blipFill>
          <a:blip r:embed="rId3"/>
          <a:stretch>
            <a:fillRect/>
          </a:stretch>
        </p:blipFill>
        <p:spPr>
          <a:xfrm>
            <a:off x="369453" y="5067760"/>
            <a:ext cx="6160653" cy="1151428"/>
          </a:xfrm>
          <a:prstGeom prst="rect">
            <a:avLst/>
          </a:prstGeom>
        </p:spPr>
      </p:pic>
      <p:pic>
        <p:nvPicPr>
          <p:cNvPr id="8" name="Resim 7"/>
          <p:cNvPicPr/>
          <p:nvPr/>
        </p:nvPicPr>
        <p:blipFill rotWithShape="1">
          <a:blip r:embed="rId4"/>
          <a:srcRect l="15688" t="7928" r="9443" b="66419"/>
          <a:stretch/>
        </p:blipFill>
        <p:spPr bwMode="auto">
          <a:xfrm>
            <a:off x="6696361" y="5067760"/>
            <a:ext cx="5329384" cy="11267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Metin kutusu 9"/>
          <p:cNvSpPr txBox="1"/>
          <p:nvPr/>
        </p:nvSpPr>
        <p:spPr>
          <a:xfrm>
            <a:off x="369453" y="4475068"/>
            <a:ext cx="361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VERİ TABANI</a:t>
            </a:r>
            <a:endParaRPr lang="tr-TR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6696361" y="4475068"/>
            <a:ext cx="31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ADMİN SAYFASI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5668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6" name="İçerik Yer Tutucusu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588" y="541770"/>
            <a:ext cx="10709739" cy="550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3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tin kutusu 9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pic>
        <p:nvPicPr>
          <p:cNvPr id="5" name="Resim 4"/>
          <p:cNvPicPr/>
          <p:nvPr/>
        </p:nvPicPr>
        <p:blipFill rotWithShape="1">
          <a:blip r:embed="rId2"/>
          <a:srcRect l="1" r="265" b="5468"/>
          <a:stretch/>
        </p:blipFill>
        <p:spPr bwMode="auto">
          <a:xfrm>
            <a:off x="6154478" y="3384434"/>
            <a:ext cx="5745480" cy="3063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Resim 5"/>
          <p:cNvPicPr/>
          <p:nvPr/>
        </p:nvPicPr>
        <p:blipFill rotWithShape="1">
          <a:blip r:embed="rId3"/>
          <a:srcRect l="1" r="-662" b="5232"/>
          <a:stretch/>
        </p:blipFill>
        <p:spPr bwMode="auto">
          <a:xfrm>
            <a:off x="6096000" y="106449"/>
            <a:ext cx="5798820" cy="3070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Resim 6"/>
          <p:cNvPicPr/>
          <p:nvPr/>
        </p:nvPicPr>
        <p:blipFill rotWithShape="1">
          <a:blip r:embed="rId4"/>
          <a:srcRect l="1" r="-662" b="4997"/>
          <a:stretch/>
        </p:blipFill>
        <p:spPr bwMode="auto">
          <a:xfrm>
            <a:off x="186344" y="3384434"/>
            <a:ext cx="5798820" cy="3078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Resim 8"/>
          <p:cNvPicPr/>
          <p:nvPr/>
        </p:nvPicPr>
        <p:blipFill rotWithShape="1">
          <a:blip r:embed="rId5"/>
          <a:srcRect b="4762"/>
          <a:stretch/>
        </p:blipFill>
        <p:spPr bwMode="auto">
          <a:xfrm>
            <a:off x="224444" y="91209"/>
            <a:ext cx="5760720" cy="3086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361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etin kutusu 66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22B37A-CCC7-4E5B-82F9-79A278CAA082}"/>
              </a:ext>
            </a:extLst>
          </p:cNvPr>
          <p:cNvSpPr/>
          <p:nvPr/>
        </p:nvSpPr>
        <p:spPr>
          <a:xfrm>
            <a:off x="2325485" y="3550833"/>
            <a:ext cx="890224" cy="844961"/>
          </a:xfrm>
          <a:prstGeom prst="ellipse">
            <a:avLst/>
          </a:prstGeom>
          <a:solidFill>
            <a:srgbClr val="75EF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88C3841-127A-479B-94BD-220B2EDCAB6E}"/>
              </a:ext>
            </a:extLst>
          </p:cNvPr>
          <p:cNvSpPr/>
          <p:nvPr/>
        </p:nvSpPr>
        <p:spPr>
          <a:xfrm>
            <a:off x="3222057" y="3679057"/>
            <a:ext cx="1221014" cy="122101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59DA09-2750-4F0C-898C-08F0F54C4ACB}"/>
              </a:ext>
            </a:extLst>
          </p:cNvPr>
          <p:cNvSpPr/>
          <p:nvPr/>
        </p:nvSpPr>
        <p:spPr>
          <a:xfrm>
            <a:off x="4551111" y="2757400"/>
            <a:ext cx="1843314" cy="1843314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9F6674A-9F6A-4ECF-8B1A-B5CD331C63F8}"/>
              </a:ext>
            </a:extLst>
          </p:cNvPr>
          <p:cNvSpPr/>
          <p:nvPr/>
        </p:nvSpPr>
        <p:spPr>
          <a:xfrm>
            <a:off x="6334156" y="2180814"/>
            <a:ext cx="1982407" cy="205296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5A07E2-72FE-479E-9CC4-3AE297809FA7}"/>
              </a:ext>
            </a:extLst>
          </p:cNvPr>
          <p:cNvSpPr/>
          <p:nvPr/>
        </p:nvSpPr>
        <p:spPr>
          <a:xfrm>
            <a:off x="7669871" y="3914913"/>
            <a:ext cx="1371602" cy="137160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678F9E-F68B-47E7-8E99-404218E42B24}"/>
              </a:ext>
            </a:extLst>
          </p:cNvPr>
          <p:cNvSpPr/>
          <p:nvPr/>
        </p:nvSpPr>
        <p:spPr>
          <a:xfrm>
            <a:off x="9041472" y="3242596"/>
            <a:ext cx="1205653" cy="1153199"/>
          </a:xfrm>
          <a:prstGeom prst="ellipse">
            <a:avLst/>
          </a:prstGeom>
          <a:solidFill>
            <a:srgbClr val="A61A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61">
            <a:extLst>
              <a:ext uri="{FF2B5EF4-FFF2-40B4-BE49-F238E27FC236}">
                <a16:creationId xmlns:a16="http://schemas.microsoft.com/office/drawing/2014/main" id="{153F4246-CEED-4D1E-87E9-AF831143E541}"/>
              </a:ext>
            </a:extLst>
          </p:cNvPr>
          <p:cNvGrpSpPr/>
          <p:nvPr/>
        </p:nvGrpSpPr>
        <p:grpSpPr>
          <a:xfrm>
            <a:off x="1732340" y="2914055"/>
            <a:ext cx="988771" cy="707135"/>
            <a:chOff x="1666080" y="3059827"/>
            <a:chExt cx="988771" cy="707135"/>
          </a:xfrm>
        </p:grpSpPr>
        <p:cxnSp>
          <p:nvCxnSpPr>
            <p:cNvPr id="24" name="Straight Connector 53">
              <a:extLst>
                <a:ext uri="{FF2B5EF4-FFF2-40B4-BE49-F238E27FC236}">
                  <a16:creationId xmlns:a16="http://schemas.microsoft.com/office/drawing/2014/main" id="{802F08CF-D4D1-4A39-96BE-CB97F61D16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5655" y="3059827"/>
              <a:ext cx="519196" cy="707135"/>
            </a:xfrm>
            <a:prstGeom prst="line">
              <a:avLst/>
            </a:prstGeom>
            <a:ln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56">
              <a:extLst>
                <a:ext uri="{FF2B5EF4-FFF2-40B4-BE49-F238E27FC236}">
                  <a16:creationId xmlns:a16="http://schemas.microsoft.com/office/drawing/2014/main" id="{35920BBA-8F71-4702-91A3-44392F84A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6080" y="3062208"/>
              <a:ext cx="471956" cy="0"/>
            </a:xfrm>
            <a:prstGeom prst="line">
              <a:avLst/>
            </a:prstGeom>
            <a:ln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104">
            <a:extLst>
              <a:ext uri="{FF2B5EF4-FFF2-40B4-BE49-F238E27FC236}">
                <a16:creationId xmlns:a16="http://schemas.microsoft.com/office/drawing/2014/main" id="{B3BFFE84-C695-4D53-9EB1-6E3F023237F6}"/>
              </a:ext>
            </a:extLst>
          </p:cNvPr>
          <p:cNvGrpSpPr/>
          <p:nvPr/>
        </p:nvGrpSpPr>
        <p:grpSpPr>
          <a:xfrm>
            <a:off x="4432701" y="2054542"/>
            <a:ext cx="988771" cy="707135"/>
            <a:chOff x="4432701" y="2054542"/>
            <a:chExt cx="988771" cy="707135"/>
          </a:xfrm>
        </p:grpSpPr>
        <p:cxnSp>
          <p:nvCxnSpPr>
            <p:cNvPr id="27" name="Straight Connector 59">
              <a:extLst>
                <a:ext uri="{FF2B5EF4-FFF2-40B4-BE49-F238E27FC236}">
                  <a16:creationId xmlns:a16="http://schemas.microsoft.com/office/drawing/2014/main" id="{CDB6677B-8513-496A-A326-EDBAA2BA94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2276" y="2054542"/>
              <a:ext cx="519196" cy="707135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60">
              <a:extLst>
                <a:ext uri="{FF2B5EF4-FFF2-40B4-BE49-F238E27FC236}">
                  <a16:creationId xmlns:a16="http://schemas.microsoft.com/office/drawing/2014/main" id="{3003D7FC-94DB-4EDC-95C4-65A5F513BF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32701" y="2056923"/>
              <a:ext cx="471956" cy="0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62">
            <a:extLst>
              <a:ext uri="{FF2B5EF4-FFF2-40B4-BE49-F238E27FC236}">
                <a16:creationId xmlns:a16="http://schemas.microsoft.com/office/drawing/2014/main" id="{7137FDAE-CE25-40E9-AFD7-49BA1463E3D5}"/>
              </a:ext>
            </a:extLst>
          </p:cNvPr>
          <p:cNvGrpSpPr/>
          <p:nvPr/>
        </p:nvGrpSpPr>
        <p:grpSpPr>
          <a:xfrm flipV="1">
            <a:off x="2828399" y="4872779"/>
            <a:ext cx="988771" cy="707135"/>
            <a:chOff x="1666080" y="3059827"/>
            <a:chExt cx="988771" cy="707135"/>
          </a:xfrm>
        </p:grpSpPr>
        <p:cxnSp>
          <p:nvCxnSpPr>
            <p:cNvPr id="30" name="Straight Connector 63">
              <a:extLst>
                <a:ext uri="{FF2B5EF4-FFF2-40B4-BE49-F238E27FC236}">
                  <a16:creationId xmlns:a16="http://schemas.microsoft.com/office/drawing/2014/main" id="{C83C8BAA-87B2-4130-A6CA-1525D506B1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5655" y="3059827"/>
              <a:ext cx="519196" cy="707135"/>
            </a:xfrm>
            <a:prstGeom prst="line">
              <a:avLst/>
            </a:prstGeom>
            <a:ln>
              <a:solidFill>
                <a:srgbClr val="EE9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4">
              <a:extLst>
                <a:ext uri="{FF2B5EF4-FFF2-40B4-BE49-F238E27FC236}">
                  <a16:creationId xmlns:a16="http://schemas.microsoft.com/office/drawing/2014/main" id="{018D836A-5994-457C-AD4E-4304A9FBB1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6080" y="3062208"/>
              <a:ext cx="471956" cy="0"/>
            </a:xfrm>
            <a:prstGeom prst="line">
              <a:avLst/>
            </a:prstGeom>
            <a:ln>
              <a:solidFill>
                <a:srgbClr val="EE9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65">
            <a:extLst>
              <a:ext uri="{FF2B5EF4-FFF2-40B4-BE49-F238E27FC236}">
                <a16:creationId xmlns:a16="http://schemas.microsoft.com/office/drawing/2014/main" id="{D15C6488-0A8C-4F32-9A4D-7C308D3FB74D}"/>
              </a:ext>
            </a:extLst>
          </p:cNvPr>
          <p:cNvGrpSpPr/>
          <p:nvPr/>
        </p:nvGrpSpPr>
        <p:grpSpPr>
          <a:xfrm flipH="1">
            <a:off x="9617711" y="2419441"/>
            <a:ext cx="853629" cy="707135"/>
            <a:chOff x="1801222" y="3059827"/>
            <a:chExt cx="853629" cy="707135"/>
          </a:xfrm>
        </p:grpSpPr>
        <p:cxnSp>
          <p:nvCxnSpPr>
            <p:cNvPr id="33" name="Straight Connector 66">
              <a:extLst>
                <a:ext uri="{FF2B5EF4-FFF2-40B4-BE49-F238E27FC236}">
                  <a16:creationId xmlns:a16="http://schemas.microsoft.com/office/drawing/2014/main" id="{C8692D07-D0C2-4183-8694-C71EC431F9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35655" y="3059827"/>
              <a:ext cx="519196" cy="707135"/>
            </a:xfrm>
            <a:prstGeom prst="line">
              <a:avLst/>
            </a:prstGeom>
            <a:ln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67">
              <a:extLst>
                <a:ext uri="{FF2B5EF4-FFF2-40B4-BE49-F238E27FC236}">
                  <a16:creationId xmlns:a16="http://schemas.microsoft.com/office/drawing/2014/main" id="{DECBEC73-955A-442B-8836-D1923312FB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1222" y="3062208"/>
              <a:ext cx="336814" cy="0"/>
            </a:xfrm>
            <a:prstGeom prst="line">
              <a:avLst/>
            </a:prstGeom>
            <a:ln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68">
            <a:extLst>
              <a:ext uri="{FF2B5EF4-FFF2-40B4-BE49-F238E27FC236}">
                <a16:creationId xmlns:a16="http://schemas.microsoft.com/office/drawing/2014/main" id="{C6E9A218-B141-4BD3-841A-BAB462C9175B}"/>
              </a:ext>
            </a:extLst>
          </p:cNvPr>
          <p:cNvGrpSpPr/>
          <p:nvPr/>
        </p:nvGrpSpPr>
        <p:grpSpPr>
          <a:xfrm flipH="1" flipV="1">
            <a:off x="8303185" y="5286515"/>
            <a:ext cx="842991" cy="505342"/>
            <a:chOff x="1811860" y="3261620"/>
            <a:chExt cx="842991" cy="505342"/>
          </a:xfrm>
        </p:grpSpPr>
        <p:cxnSp>
          <p:nvCxnSpPr>
            <p:cNvPr id="36" name="Straight Connector 69">
              <a:extLst>
                <a:ext uri="{FF2B5EF4-FFF2-40B4-BE49-F238E27FC236}">
                  <a16:creationId xmlns:a16="http://schemas.microsoft.com/office/drawing/2014/main" id="{F7309261-EAF4-4065-B34C-74D63998B1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83816" y="3261620"/>
              <a:ext cx="371035" cy="505342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70">
              <a:extLst>
                <a:ext uri="{FF2B5EF4-FFF2-40B4-BE49-F238E27FC236}">
                  <a16:creationId xmlns:a16="http://schemas.microsoft.com/office/drawing/2014/main" id="{6F2BC3B5-DB71-4C84-AF89-1684458863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1860" y="3265029"/>
              <a:ext cx="471956" cy="0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71">
            <a:extLst>
              <a:ext uri="{FF2B5EF4-FFF2-40B4-BE49-F238E27FC236}">
                <a16:creationId xmlns:a16="http://schemas.microsoft.com/office/drawing/2014/main" id="{B1ACE9A5-0AAC-4005-87FD-533CB273E3AF}"/>
              </a:ext>
            </a:extLst>
          </p:cNvPr>
          <p:cNvGrpSpPr/>
          <p:nvPr/>
        </p:nvGrpSpPr>
        <p:grpSpPr>
          <a:xfrm flipH="1">
            <a:off x="7674116" y="1039852"/>
            <a:ext cx="858010" cy="1297213"/>
            <a:chOff x="1976797" y="2950736"/>
            <a:chExt cx="459234" cy="694309"/>
          </a:xfrm>
        </p:grpSpPr>
        <p:cxnSp>
          <p:nvCxnSpPr>
            <p:cNvPr id="39" name="Straight Connector 72">
              <a:extLst>
                <a:ext uri="{FF2B5EF4-FFF2-40B4-BE49-F238E27FC236}">
                  <a16:creationId xmlns:a16="http://schemas.microsoft.com/office/drawing/2014/main" id="{BEBF1710-C0A2-443D-9E66-877BD8FA72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4671" y="2950736"/>
              <a:ext cx="191360" cy="694309"/>
            </a:xfrm>
            <a:prstGeom prst="line">
              <a:avLst/>
            </a:prstGeom>
            <a:ln>
              <a:solidFill>
                <a:srgbClr val="38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73">
              <a:extLst>
                <a:ext uri="{FF2B5EF4-FFF2-40B4-BE49-F238E27FC236}">
                  <a16:creationId xmlns:a16="http://schemas.microsoft.com/office/drawing/2014/main" id="{D25F5471-E0F2-4736-A975-B0CD1D80A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6797" y="2950736"/>
              <a:ext cx="267874" cy="0"/>
            </a:xfrm>
            <a:prstGeom prst="line">
              <a:avLst/>
            </a:prstGeom>
            <a:ln>
              <a:solidFill>
                <a:srgbClr val="3857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102">
            <a:extLst>
              <a:ext uri="{FF2B5EF4-FFF2-40B4-BE49-F238E27FC236}">
                <a16:creationId xmlns:a16="http://schemas.microsoft.com/office/drawing/2014/main" id="{7D06F0A7-DAC2-4C40-B732-014C20C2F6D5}"/>
              </a:ext>
            </a:extLst>
          </p:cNvPr>
          <p:cNvGrpSpPr/>
          <p:nvPr/>
        </p:nvGrpSpPr>
        <p:grpSpPr>
          <a:xfrm>
            <a:off x="0" y="2411599"/>
            <a:ext cx="1732732" cy="1026903"/>
            <a:chOff x="345412" y="2411599"/>
            <a:chExt cx="1387320" cy="1026903"/>
          </a:xfrm>
        </p:grpSpPr>
        <p:sp>
          <p:nvSpPr>
            <p:cNvPr id="42" name="TextBox 74">
              <a:extLst>
                <a:ext uri="{FF2B5EF4-FFF2-40B4-BE49-F238E27FC236}">
                  <a16:creationId xmlns:a16="http://schemas.microsoft.com/office/drawing/2014/main" id="{FECAEFF9-14F9-420B-B81B-1A2D424B5A63}"/>
                </a:ext>
              </a:extLst>
            </p:cNvPr>
            <p:cNvSpPr txBox="1"/>
            <p:nvPr/>
          </p:nvSpPr>
          <p:spPr>
            <a:xfrm>
              <a:off x="1007919" y="2411599"/>
              <a:ext cx="7248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EF3078"/>
                  </a:solidFill>
                  <a:latin typeface="Tw Cen MT" panose="020B0602020104020603" pitchFamily="34" charset="0"/>
                </a:rPr>
                <a:t>01</a:t>
              </a:r>
            </a:p>
          </p:txBody>
        </p:sp>
        <p:sp>
          <p:nvSpPr>
            <p:cNvPr id="43" name="TextBox 75">
              <a:extLst>
                <a:ext uri="{FF2B5EF4-FFF2-40B4-BE49-F238E27FC236}">
                  <a16:creationId xmlns:a16="http://schemas.microsoft.com/office/drawing/2014/main" id="{2E7256DD-6317-492A-853D-B93DE998E24A}"/>
                </a:ext>
              </a:extLst>
            </p:cNvPr>
            <p:cNvSpPr txBox="1"/>
            <p:nvPr/>
          </p:nvSpPr>
          <p:spPr>
            <a:xfrm>
              <a:off x="345412" y="2730616"/>
              <a:ext cx="13873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sz="2000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YEMEK SEPETİ</a:t>
              </a:r>
              <a:endParaRPr lang="en-US" sz="2000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4" name="Group 103">
            <a:extLst>
              <a:ext uri="{FF2B5EF4-FFF2-40B4-BE49-F238E27FC236}">
                <a16:creationId xmlns:a16="http://schemas.microsoft.com/office/drawing/2014/main" id="{12804901-3BC3-4B63-B57A-680C61064136}"/>
              </a:ext>
            </a:extLst>
          </p:cNvPr>
          <p:cNvGrpSpPr/>
          <p:nvPr/>
        </p:nvGrpSpPr>
        <p:grpSpPr>
          <a:xfrm>
            <a:off x="1441079" y="5072730"/>
            <a:ext cx="1387320" cy="719127"/>
            <a:chOff x="1441079" y="5072730"/>
            <a:chExt cx="1387320" cy="719127"/>
          </a:xfrm>
        </p:grpSpPr>
        <p:sp>
          <p:nvSpPr>
            <p:cNvPr id="45" name="TextBox 77">
              <a:extLst>
                <a:ext uri="{FF2B5EF4-FFF2-40B4-BE49-F238E27FC236}">
                  <a16:creationId xmlns:a16="http://schemas.microsoft.com/office/drawing/2014/main" id="{3D4F678F-40B7-4440-9805-D7FF30FB7FC8}"/>
                </a:ext>
              </a:extLst>
            </p:cNvPr>
            <p:cNvSpPr txBox="1"/>
            <p:nvPr/>
          </p:nvSpPr>
          <p:spPr>
            <a:xfrm>
              <a:off x="2103586" y="5072730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EE9524"/>
                  </a:solidFill>
                  <a:latin typeface="Tw Cen MT" panose="020B0602020104020603" pitchFamily="34" charset="0"/>
                </a:rPr>
                <a:t>02</a:t>
              </a:r>
            </a:p>
          </p:txBody>
        </p:sp>
        <p:sp>
          <p:nvSpPr>
            <p:cNvPr id="46" name="TextBox 78">
              <a:extLst>
                <a:ext uri="{FF2B5EF4-FFF2-40B4-BE49-F238E27FC236}">
                  <a16:creationId xmlns:a16="http://schemas.microsoft.com/office/drawing/2014/main" id="{E3B5B3C4-08D7-4F80-905A-16D436C0F2EA}"/>
                </a:ext>
              </a:extLst>
            </p:cNvPr>
            <p:cNvSpPr txBox="1"/>
            <p:nvPr/>
          </p:nvSpPr>
          <p:spPr>
            <a:xfrm>
              <a:off x="1441079" y="5391747"/>
              <a:ext cx="138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sz="2000" dirty="0" smtClean="0">
                  <a:solidFill>
                    <a:srgbClr val="EE9524"/>
                  </a:solidFill>
                  <a:latin typeface="Tw Cen MT" panose="020B0602020104020603" pitchFamily="34" charset="0"/>
                </a:rPr>
                <a:t>UDEMY</a:t>
              </a:r>
              <a:endParaRPr lang="en-US" sz="2000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47" name="Group 105">
            <a:extLst>
              <a:ext uri="{FF2B5EF4-FFF2-40B4-BE49-F238E27FC236}">
                <a16:creationId xmlns:a16="http://schemas.microsoft.com/office/drawing/2014/main" id="{D9DD4B7F-8A71-49A3-BC05-44E26D841E62}"/>
              </a:ext>
            </a:extLst>
          </p:cNvPr>
          <p:cNvGrpSpPr/>
          <p:nvPr/>
        </p:nvGrpSpPr>
        <p:grpSpPr>
          <a:xfrm>
            <a:off x="2603953" y="1416909"/>
            <a:ext cx="1711590" cy="719127"/>
            <a:chOff x="2721111" y="1552263"/>
            <a:chExt cx="1711590" cy="719127"/>
          </a:xfrm>
        </p:grpSpPr>
        <p:sp>
          <p:nvSpPr>
            <p:cNvPr id="48" name="TextBox 80">
              <a:extLst>
                <a:ext uri="{FF2B5EF4-FFF2-40B4-BE49-F238E27FC236}">
                  <a16:creationId xmlns:a16="http://schemas.microsoft.com/office/drawing/2014/main" id="{C2359718-1C0E-45C6-99D0-A3CB1814E621}"/>
                </a:ext>
              </a:extLst>
            </p:cNvPr>
            <p:cNvSpPr txBox="1"/>
            <p:nvPr/>
          </p:nvSpPr>
          <p:spPr>
            <a:xfrm>
              <a:off x="3707888" y="1552263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03</a:t>
              </a:r>
            </a:p>
          </p:txBody>
        </p:sp>
        <p:sp>
          <p:nvSpPr>
            <p:cNvPr id="49" name="TextBox 81">
              <a:extLst>
                <a:ext uri="{FF2B5EF4-FFF2-40B4-BE49-F238E27FC236}">
                  <a16:creationId xmlns:a16="http://schemas.microsoft.com/office/drawing/2014/main" id="{83347D2D-8F9E-424F-8379-EE81B97BB648}"/>
                </a:ext>
              </a:extLst>
            </p:cNvPr>
            <p:cNvSpPr txBox="1"/>
            <p:nvPr/>
          </p:nvSpPr>
          <p:spPr>
            <a:xfrm>
              <a:off x="2721111" y="1871280"/>
              <a:ext cx="17115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sz="2000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KİTAP EVLERİ</a:t>
              </a:r>
              <a:endParaRPr lang="en-US" sz="20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0" name="Group 108">
            <a:extLst>
              <a:ext uri="{FF2B5EF4-FFF2-40B4-BE49-F238E27FC236}">
                <a16:creationId xmlns:a16="http://schemas.microsoft.com/office/drawing/2014/main" id="{3FA3884F-7360-4A10-8B37-C166F2766294}"/>
              </a:ext>
            </a:extLst>
          </p:cNvPr>
          <p:cNvGrpSpPr/>
          <p:nvPr/>
        </p:nvGrpSpPr>
        <p:grpSpPr>
          <a:xfrm>
            <a:off x="10405055" y="2198594"/>
            <a:ext cx="1666472" cy="1267458"/>
            <a:chOff x="10405055" y="2198594"/>
            <a:chExt cx="1666472" cy="1267458"/>
          </a:xfrm>
        </p:grpSpPr>
        <p:sp>
          <p:nvSpPr>
            <p:cNvPr id="51" name="TextBox 86">
              <a:extLst>
                <a:ext uri="{FF2B5EF4-FFF2-40B4-BE49-F238E27FC236}">
                  <a16:creationId xmlns:a16="http://schemas.microsoft.com/office/drawing/2014/main" id="{C44B1081-28BD-4723-93B6-B3D9F5525EC3}"/>
                </a:ext>
              </a:extLst>
            </p:cNvPr>
            <p:cNvSpPr txBox="1"/>
            <p:nvPr/>
          </p:nvSpPr>
          <p:spPr>
            <a:xfrm>
              <a:off x="10405055" y="2198594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EF3078"/>
                  </a:solidFill>
                  <a:latin typeface="Tw Cen MT" panose="020B0602020104020603" pitchFamily="34" charset="0"/>
                </a:rPr>
                <a:t>06</a:t>
              </a:r>
            </a:p>
          </p:txBody>
        </p:sp>
        <p:sp>
          <p:nvSpPr>
            <p:cNvPr id="52" name="TextBox 87">
              <a:extLst>
                <a:ext uri="{FF2B5EF4-FFF2-40B4-BE49-F238E27FC236}">
                  <a16:creationId xmlns:a16="http://schemas.microsoft.com/office/drawing/2014/main" id="{CAF0DE8F-4E0D-400F-8691-13BC3C42218F}"/>
                </a:ext>
              </a:extLst>
            </p:cNvPr>
            <p:cNvSpPr txBox="1"/>
            <p:nvPr/>
          </p:nvSpPr>
          <p:spPr>
            <a:xfrm>
              <a:off x="10411006" y="2518364"/>
              <a:ext cx="138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TRENDYOL</a:t>
              </a:r>
              <a:endParaRPr lang="en-US" sz="2000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3" name="TextBox 88">
              <a:extLst>
                <a:ext uri="{FF2B5EF4-FFF2-40B4-BE49-F238E27FC236}">
                  <a16:creationId xmlns:a16="http://schemas.microsoft.com/office/drawing/2014/main" id="{0F083849-6FF5-44B6-A966-0E99FE95DD1A}"/>
                </a:ext>
              </a:extLst>
            </p:cNvPr>
            <p:cNvSpPr txBox="1"/>
            <p:nvPr/>
          </p:nvSpPr>
          <p:spPr>
            <a:xfrm>
              <a:off x="10405055" y="2819721"/>
              <a:ext cx="1666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Add Some Brief Text to Explain</a:t>
              </a:r>
            </a:p>
          </p:txBody>
        </p:sp>
      </p:grpSp>
      <p:grpSp>
        <p:nvGrpSpPr>
          <p:cNvPr id="54" name="Group 107">
            <a:extLst>
              <a:ext uri="{FF2B5EF4-FFF2-40B4-BE49-F238E27FC236}">
                <a16:creationId xmlns:a16="http://schemas.microsoft.com/office/drawing/2014/main" id="{948E0E04-F6AD-4204-A734-B8A0EC1E885D}"/>
              </a:ext>
            </a:extLst>
          </p:cNvPr>
          <p:cNvGrpSpPr/>
          <p:nvPr/>
        </p:nvGrpSpPr>
        <p:grpSpPr>
          <a:xfrm>
            <a:off x="9146176" y="5273815"/>
            <a:ext cx="2458636" cy="1027656"/>
            <a:chOff x="9146176" y="5273815"/>
            <a:chExt cx="1983691" cy="1027656"/>
          </a:xfrm>
        </p:grpSpPr>
        <p:sp>
          <p:nvSpPr>
            <p:cNvPr id="55" name="TextBox 89">
              <a:extLst>
                <a:ext uri="{FF2B5EF4-FFF2-40B4-BE49-F238E27FC236}">
                  <a16:creationId xmlns:a16="http://schemas.microsoft.com/office/drawing/2014/main" id="{4DD90853-2F30-480A-A4BC-AF61CA243D4E}"/>
                </a:ext>
              </a:extLst>
            </p:cNvPr>
            <p:cNvSpPr txBox="1"/>
            <p:nvPr/>
          </p:nvSpPr>
          <p:spPr>
            <a:xfrm>
              <a:off x="9146176" y="5273815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  <a:latin typeface="Tw Cen MT" panose="020B0602020104020603" pitchFamily="34" charset="0"/>
                </a:rPr>
                <a:t>05</a:t>
              </a:r>
            </a:p>
          </p:txBody>
        </p:sp>
        <p:sp>
          <p:nvSpPr>
            <p:cNvPr id="56" name="TextBox 90">
              <a:extLst>
                <a:ext uri="{FF2B5EF4-FFF2-40B4-BE49-F238E27FC236}">
                  <a16:creationId xmlns:a16="http://schemas.microsoft.com/office/drawing/2014/main" id="{13DF5F7D-8517-4858-B26A-117AEF6AD00D}"/>
                </a:ext>
              </a:extLst>
            </p:cNvPr>
            <p:cNvSpPr txBox="1"/>
            <p:nvPr/>
          </p:nvSpPr>
          <p:spPr>
            <a:xfrm>
              <a:off x="9152127" y="5593585"/>
              <a:ext cx="19777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TÜRK HAVA YOLLARI</a:t>
              </a:r>
              <a:endParaRPr lang="en-US" sz="2000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7" name="Group 106">
            <a:extLst>
              <a:ext uri="{FF2B5EF4-FFF2-40B4-BE49-F238E27FC236}">
                <a16:creationId xmlns:a16="http://schemas.microsoft.com/office/drawing/2014/main" id="{4B33EF84-99D9-4E3D-98A7-243B4B204E8F}"/>
              </a:ext>
            </a:extLst>
          </p:cNvPr>
          <p:cNvGrpSpPr/>
          <p:nvPr/>
        </p:nvGrpSpPr>
        <p:grpSpPr>
          <a:xfrm>
            <a:off x="8523373" y="477367"/>
            <a:ext cx="1396073" cy="766821"/>
            <a:chOff x="8523373" y="477367"/>
            <a:chExt cx="1396073" cy="766821"/>
          </a:xfrm>
        </p:grpSpPr>
        <p:sp>
          <p:nvSpPr>
            <p:cNvPr id="58" name="TextBox 92">
              <a:extLst>
                <a:ext uri="{FF2B5EF4-FFF2-40B4-BE49-F238E27FC236}">
                  <a16:creationId xmlns:a16="http://schemas.microsoft.com/office/drawing/2014/main" id="{3E41AE78-9E30-4CD4-9440-DE30C5519E6F}"/>
                </a:ext>
              </a:extLst>
            </p:cNvPr>
            <p:cNvSpPr txBox="1"/>
            <p:nvPr/>
          </p:nvSpPr>
          <p:spPr>
            <a:xfrm>
              <a:off x="8523373" y="477367"/>
              <a:ext cx="7248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385723"/>
                  </a:solidFill>
                  <a:latin typeface="Tw Cen MT" panose="020B0602020104020603" pitchFamily="34" charset="0"/>
                </a:rPr>
                <a:t>04</a:t>
              </a:r>
            </a:p>
          </p:txBody>
        </p:sp>
        <p:sp>
          <p:nvSpPr>
            <p:cNvPr id="59" name="TextBox 93">
              <a:extLst>
                <a:ext uri="{FF2B5EF4-FFF2-40B4-BE49-F238E27FC236}">
                  <a16:creationId xmlns:a16="http://schemas.microsoft.com/office/drawing/2014/main" id="{DBF60901-7459-4FFF-BFAB-332F5872E18A}"/>
                </a:ext>
              </a:extLst>
            </p:cNvPr>
            <p:cNvSpPr txBox="1"/>
            <p:nvPr/>
          </p:nvSpPr>
          <p:spPr>
            <a:xfrm>
              <a:off x="8532126" y="844078"/>
              <a:ext cx="138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2000" dirty="0" smtClean="0">
                  <a:solidFill>
                    <a:srgbClr val="385723"/>
                  </a:solidFill>
                  <a:latin typeface="Tw Cen MT" panose="020B0602020104020603" pitchFamily="34" charset="0"/>
                </a:rPr>
                <a:t>EGO</a:t>
              </a:r>
              <a:endParaRPr lang="en-US" sz="2000" dirty="0">
                <a:solidFill>
                  <a:srgbClr val="385723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60" name="Resim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58" y="3550544"/>
            <a:ext cx="888079" cy="888079"/>
          </a:xfrm>
          <a:prstGeom prst="rect">
            <a:avLst/>
          </a:prstGeom>
        </p:spPr>
      </p:pic>
      <p:pic>
        <p:nvPicPr>
          <p:cNvPr id="61" name="Resim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20"/>
          <a:stretch/>
        </p:blipFill>
        <p:spPr>
          <a:xfrm>
            <a:off x="7992505" y="4173128"/>
            <a:ext cx="717987" cy="936809"/>
          </a:xfrm>
          <a:prstGeom prst="rect">
            <a:avLst/>
          </a:prstGeom>
        </p:spPr>
      </p:pic>
      <p:pic>
        <p:nvPicPr>
          <p:cNvPr id="62" name="Resim 6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 r="34597"/>
          <a:stretch/>
        </p:blipFill>
        <p:spPr>
          <a:xfrm>
            <a:off x="9258436" y="3395963"/>
            <a:ext cx="718549" cy="861873"/>
          </a:xfrm>
          <a:prstGeom prst="rect">
            <a:avLst/>
          </a:prstGeom>
        </p:spPr>
      </p:pic>
      <p:pic>
        <p:nvPicPr>
          <p:cNvPr id="63" name="Resim 6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07" t="-3313" r="-2025" b="-3653"/>
          <a:stretch/>
        </p:blipFill>
        <p:spPr>
          <a:xfrm>
            <a:off x="3452187" y="3826900"/>
            <a:ext cx="770786" cy="1022800"/>
          </a:xfrm>
          <a:prstGeom prst="rect">
            <a:avLst/>
          </a:prstGeom>
        </p:spPr>
      </p:pic>
      <p:pic>
        <p:nvPicPr>
          <p:cNvPr id="64" name="Resim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175" y="2389900"/>
            <a:ext cx="1647065" cy="1261652"/>
          </a:xfrm>
          <a:prstGeom prst="rect">
            <a:avLst/>
          </a:prstGeom>
        </p:spPr>
      </p:pic>
      <p:pic>
        <p:nvPicPr>
          <p:cNvPr id="65" name="Resim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69" y="3157383"/>
            <a:ext cx="2108142" cy="1047624"/>
          </a:xfrm>
          <a:prstGeom prst="rect">
            <a:avLst/>
          </a:prstGeom>
        </p:spPr>
      </p:pic>
      <p:sp>
        <p:nvSpPr>
          <p:cNvPr id="66" name="Unvan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550891" cy="573235"/>
          </a:xfrm>
        </p:spPr>
        <p:txBody>
          <a:bodyPr>
            <a:normAutofit fontScale="90000"/>
          </a:bodyPr>
          <a:lstStyle/>
          <a:p>
            <a:r>
              <a:rPr lang="tr-T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KULLANILAN TEKNOLOJİLER</a:t>
            </a:r>
            <a:endParaRPr lang="tr-T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32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1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9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1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7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3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9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1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97</Words>
  <Application>Microsoft Office PowerPoint</Application>
  <PresentationFormat>Geniş ekran</PresentationFormat>
  <Paragraphs>25</Paragraphs>
  <Slides>11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Tw Cen MT</vt:lpstr>
      <vt:lpstr>Office Teması</vt:lpstr>
      <vt:lpstr>PowerPoint Sunusu</vt:lpstr>
      <vt:lpstr>PowerPoint Sunusu</vt:lpstr>
      <vt:lpstr>Proje Tasarımı Ve İşlevleri</vt:lpstr>
      <vt:lpstr>PowerPoint Sunusu</vt:lpstr>
      <vt:lpstr>PowerPoint Sunusu</vt:lpstr>
      <vt:lpstr>PowerPoint Sunusu</vt:lpstr>
      <vt:lpstr>PowerPoint Sunusu</vt:lpstr>
      <vt:lpstr>PowerPoint Sunusu</vt:lpstr>
      <vt:lpstr>KULLANILAN TEKNOLOJİLER</vt:lpstr>
      <vt:lpstr>VERİ TABANI ER DİYAGRAMI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Müberra Durupınar</dc:creator>
  <cp:lastModifiedBy>Müberra Durupınar</cp:lastModifiedBy>
  <cp:revision>16</cp:revision>
  <dcterms:created xsi:type="dcterms:W3CDTF">2020-06-12T19:35:49Z</dcterms:created>
  <dcterms:modified xsi:type="dcterms:W3CDTF">2020-06-14T11:59:00Z</dcterms:modified>
</cp:coreProperties>
</file>